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5143500" type="screen16x9"/>
  <p:notesSz cx="6858000" cy="9144000"/>
  <p:defaultTextStyle>
    <a:defPPr>
      <a:defRPr lang="x-none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E3A35"/>
    <a:srgbClr val="6EB4A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 snapToGrid="0">
      <p:cViewPr varScale="1">
        <p:scale>
          <a:sx n="92" d="100"/>
          <a:sy n="92" d="100"/>
        </p:scale>
        <p:origin x="-756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&#1057;%20&#1087;&#1088;&#1077;&#1078;&#1085;&#1077;&#1081;%20&#1089;&#1080;&#1089;&#1090;&#1077;&#1084;&#1099;%20&#1076;&#1086;%2012.02.20\&#1056;&#1072;&#1073;&#1086;&#1095;&#1080;&#1081;%20&#1089;&#1090;&#1086;&#1083;%20&#1076;&#1086;%20&#1091;&#1089;&#1090;&#1072;&#1085;&#1086;&#1074;&#1082;&#1080;%2012.02.20\&#1074;%20&#1088;&#1072;&#1073;&#1086;&#1090;&#1077;\&#1047;&#1091;&#1073;&#1086;&#1074;&#1072;\&#1056;&#1080;&#1089;&#1091;&#1085;&#1086;&#1082;1_&#1090;&#1088;&#1080;&#1084;&#1077;&#1090;&#1086;&#1087;&#1088;&#1080;&#1084;-&#1089;&#1091;&#1083;&#1100;&#1092;&#1086;&#1084;&#1077;&#1090;&#1072;&#1082;&#1089;&#1072;&#1079;&#1086;&#108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68779668286754"/>
          <c:y val="0.10864207035857233"/>
          <c:w val="0.79709737475506948"/>
          <c:h val="0.41690949371923741"/>
        </c:manualLayout>
      </c:layout>
      <c:barChart>
        <c:barDir val="col"/>
        <c:grouping val="clustered"/>
        <c:ser>
          <c:idx val="0"/>
          <c:order val="0"/>
          <c:tx>
            <c:strRef>
              <c:f>'[Рисунок1_триметоприм-сульфометаксазол.xlsx]Лист1'!$A$2</c:f>
              <c:strCache>
                <c:ptCount val="1"/>
                <c:pt idx="0">
                  <c:v>Суммарно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-2.5437201907790259E-2"/>
                  <c:y val="-7.2463768115942594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2.2030128531166693E-2"/>
                  <c:y val="7.3724908131142051E-3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5.0450450450450442E-2"/>
                      <c:h val="5.42936209060823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E7CD-45B2-9A8C-291113A49182}"/>
                </c:ext>
              </c:extLst>
            </c:dLbl>
            <c:dLbl>
              <c:idx val="2"/>
              <c:layout>
                <c:manualLayout>
                  <c:x val="-9.1567531595304705E-3"/>
                  <c:y val="0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62-4401-BFBB-0FE901F5C2FC}"/>
                </c:ext>
              </c:extLst>
            </c:dLbl>
            <c:dLbl>
              <c:idx val="3"/>
              <c:layout>
                <c:manualLayout>
                  <c:x val="-1.8313506319060972E-2"/>
                  <c:y val="0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62-4401-BFBB-0FE901F5C2FC}"/>
                </c:ext>
              </c:extLst>
            </c:dLbl>
            <c:dLbl>
              <c:idx val="4"/>
              <c:layout>
                <c:manualLayout>
                  <c:x val="-4.5783765797652335E-3"/>
                  <c:y val="0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62-4401-BFBB-0FE901F5C2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'[Рисунок1_триметоприм-сульфометаксазол.xlsx]Лист1'!$B$1:$F$1</c:f>
              <c:strCache>
                <c:ptCount val="5"/>
                <c:pt idx="0">
                  <c:v>≤1/19</c:v>
                </c:pt>
                <c:pt idx="1">
                  <c:v>2/38</c:v>
                </c:pt>
                <c:pt idx="2">
                  <c:v>4/76</c:v>
                </c:pt>
                <c:pt idx="3">
                  <c:v>8/152</c:v>
                </c:pt>
                <c:pt idx="4">
                  <c:v>&gt;8/152</c:v>
                </c:pt>
              </c:strCache>
            </c:strRef>
          </c:cat>
          <c:val>
            <c:numRef>
              <c:f>'[Рисунок1_триметоприм-сульфометаксазол.xlsx]Лист1'!$B$2:$F$2</c:f>
              <c:numCache>
                <c:formatCode>0.0%</c:formatCode>
                <c:ptCount val="5"/>
                <c:pt idx="0">
                  <c:v>0.88000000000000045</c:v>
                </c:pt>
                <c:pt idx="1">
                  <c:v>9.0000000000000066E-2</c:v>
                </c:pt>
                <c:pt idx="2">
                  <c:v>2.0000000000000039E-2</c:v>
                </c:pt>
                <c:pt idx="3">
                  <c:v>0</c:v>
                </c:pt>
                <c:pt idx="4">
                  <c:v>1.0000000000000023E-2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7CD-45B2-9A8C-291113A49182}"/>
            </c:ext>
          </c:extLst>
        </c:ser>
        <c:ser>
          <c:idx val="1"/>
          <c:order val="1"/>
          <c:tx>
            <c:strRef>
              <c:f>'[Рисунок1_триметоприм-сульфометаксазол.xlsx]Лист1'!$A$3</c:f>
              <c:strCache>
                <c:ptCount val="1"/>
                <c:pt idx="0">
                  <c:v>Chryseobacterium spp.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0"/>
                  <c:y val="2.4322803825574852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0"/>
                  <c:y val="-2.4322803825574852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6.8675648696478455E-3"/>
                  <c:y val="0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62-4401-BFBB-0FE901F5C2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'[Рисунок1_триметоприм-сульфометаксазол.xlsx]Лист1'!$B$1:$F$1</c:f>
              <c:strCache>
                <c:ptCount val="5"/>
                <c:pt idx="0">
                  <c:v>≤1/19</c:v>
                </c:pt>
                <c:pt idx="1">
                  <c:v>2/38</c:v>
                </c:pt>
                <c:pt idx="2">
                  <c:v>4/76</c:v>
                </c:pt>
                <c:pt idx="3">
                  <c:v>8/152</c:v>
                </c:pt>
                <c:pt idx="4">
                  <c:v>&gt;8/152</c:v>
                </c:pt>
              </c:strCache>
            </c:strRef>
          </c:cat>
          <c:val>
            <c:numRef>
              <c:f>'[Рисунок1_триметоприм-сульфометаксазол.xlsx]Лист1'!$B$3:$F$3</c:f>
              <c:numCache>
                <c:formatCode>0.0%</c:formatCode>
                <c:ptCount val="5"/>
                <c:pt idx="0">
                  <c:v>0.88000000000000045</c:v>
                </c:pt>
                <c:pt idx="1">
                  <c:v>0.10700000000000012</c:v>
                </c:pt>
                <c:pt idx="2">
                  <c:v>1.2999999999999998E-2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7CD-45B2-9A8C-291113A49182}"/>
            </c:ext>
          </c:extLst>
        </c:ser>
        <c:ser>
          <c:idx val="2"/>
          <c:order val="2"/>
          <c:tx>
            <c:strRef>
              <c:f>'[Рисунок1_триметоприм-сульфометаксазол.xlsx]Лист1'!$A$4</c:f>
              <c:strCache>
                <c:ptCount val="1"/>
                <c:pt idx="0">
                  <c:v>Empedobacter spp.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3.3936440161828584E-2"/>
                  <c:y val="4.7822079647606569E-3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F62-4401-BFBB-0FE901F5C2FC}"/>
                </c:ext>
              </c:extLst>
            </c:dLbl>
            <c:dLbl>
              <c:idx val="2"/>
              <c:layout>
                <c:manualLayout>
                  <c:x val="1.4761139197310176E-2"/>
                  <c:y val="1.8242102869181143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0"/>
                  <c:y val="-2.4322803825574852E-2"/>
                </c:manualLayout>
              </c:layout>
              <c:dLblPos val="outEnd"/>
              <c:showVal val="1"/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'[Рисунок1_триметоприм-сульфометаксазол.xlsx]Лист1'!$B$1:$F$1</c:f>
              <c:strCache>
                <c:ptCount val="5"/>
                <c:pt idx="0">
                  <c:v>≤1/19</c:v>
                </c:pt>
                <c:pt idx="1">
                  <c:v>2/38</c:v>
                </c:pt>
                <c:pt idx="2">
                  <c:v>4/76</c:v>
                </c:pt>
                <c:pt idx="3">
                  <c:v>8/152</c:v>
                </c:pt>
                <c:pt idx="4">
                  <c:v>&gt;8/152</c:v>
                </c:pt>
              </c:strCache>
            </c:strRef>
          </c:cat>
          <c:val>
            <c:numRef>
              <c:f>'[Рисунок1_триметоприм-сульфометаксазол.xlsx]Лист1'!$B$4:$F$4</c:f>
              <c:numCache>
                <c:formatCode>0.0%</c:formatCode>
                <c:ptCount val="5"/>
                <c:pt idx="0">
                  <c:v>0.90400000000000003</c:v>
                </c:pt>
                <c:pt idx="1">
                  <c:v>0</c:v>
                </c:pt>
                <c:pt idx="2">
                  <c:v>4.8000000000000043E-2</c:v>
                </c:pt>
                <c:pt idx="3">
                  <c:v>0</c:v>
                </c:pt>
                <c:pt idx="4">
                  <c:v>4.8000000000000043E-2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7CD-45B2-9A8C-291113A49182}"/>
            </c:ext>
          </c:extLst>
        </c:ser>
        <c:dLbls>
          <c:showVal val="1"/>
        </c:dLbls>
        <c:gapWidth val="219"/>
        <c:overlap val="-27"/>
        <c:axId val="69600384"/>
        <c:axId val="69602304"/>
      </c:barChart>
      <c:catAx>
        <c:axId val="69600384"/>
        <c:scaling>
          <c:orientation val="minMax"/>
        </c:scaling>
        <c:axPos val="b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Значение МПК, мкг/мл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800"/>
            </a:pPr>
            <a:endParaRPr lang="ru-RU"/>
          </a:p>
        </c:txPr>
        <c:crossAx val="69602304"/>
        <c:crosses val="autoZero"/>
        <c:auto val="1"/>
        <c:lblAlgn val="ctr"/>
        <c:lblOffset val="100"/>
      </c:catAx>
      <c:valAx>
        <c:axId val="6960230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Количество штаммов </a:t>
                </a:r>
                <a:r>
                  <a:rPr lang="en-US"/>
                  <a:t>(%)</a:t>
                </a:r>
                <a:endParaRPr lang="ru-RU"/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6960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egendEntry>
        <c:idx val="1"/>
        <c:txPr>
          <a:bodyPr rot="0" vert="horz"/>
          <a:lstStyle/>
          <a:p>
            <a:pPr>
              <a:defRPr/>
            </a:pPr>
            <a:endParaRPr lang="ru-RU"/>
          </a:p>
        </c:txPr>
      </c:legendEntry>
      <c:legendEntry>
        <c:idx val="2"/>
        <c:txPr>
          <a:bodyPr rot="0" vert="horz"/>
          <a:lstStyle/>
          <a:p>
            <a:pPr>
              <a:defRPr/>
            </a:pPr>
            <a:endParaRPr lang="ru-RU"/>
          </a:p>
        </c:txPr>
      </c:legendEntry>
      <c:layout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900"/>
      </a:pPr>
      <a:endParaRPr lang="ru-RU"/>
    </a:p>
  </c:txPr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4.85723E-17</cdr:x>
      <cdr:y>0.78797</cdr:y>
    </cdr:from>
    <cdr:to>
      <cdr:x>1</cdr:x>
      <cdr:y>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45472" y="1672936"/>
          <a:ext cx="4197926" cy="42742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0.04315</cdr:x>
      <cdr:y>0.77487</cdr:y>
    </cdr:from>
    <cdr:to>
      <cdr:x>0.23096</cdr:x>
      <cdr:y>0.91623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6647" y="1537857"/>
          <a:ext cx="768928" cy="280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0.00761</cdr:x>
      <cdr:y>0.7801</cdr:y>
    </cdr:from>
    <cdr:to>
      <cdr:x>0.98731</cdr:x>
      <cdr:y>0.99476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1174" y="1548247"/>
          <a:ext cx="4010891" cy="42602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900" dirty="0" smtClean="0"/>
            <a:t>Рисунок 1 </a:t>
          </a:r>
          <a:r>
            <a:rPr lang="ru-RU" sz="900" b="1" dirty="0">
              <a:latin typeface="+mn-lt"/>
              <a:ea typeface="+mn-ea"/>
              <a:cs typeface="+mn-cs"/>
            </a:rPr>
            <a:t>–</a:t>
          </a:r>
          <a:r>
            <a:rPr lang="ru-RU" sz="900" dirty="0" smtClean="0"/>
            <a:t> Распределение показателей МПК </a:t>
          </a:r>
          <a:r>
            <a:rPr lang="ru-RU" sz="900" dirty="0" err="1" smtClean="0"/>
            <a:t>триметоприма</a:t>
          </a:r>
          <a:r>
            <a:rPr lang="ru-RU" sz="900" dirty="0" smtClean="0"/>
            <a:t>/</a:t>
          </a:r>
          <a:r>
            <a:rPr lang="ru-RU" sz="900" dirty="0" err="1" smtClean="0"/>
            <a:t>сульфаметаксазола</a:t>
          </a:r>
          <a:r>
            <a:rPr lang="ru-RU" sz="900" dirty="0" smtClean="0"/>
            <a:t> в отношении тестируемых штаммов</a:t>
          </a:r>
          <a:endParaRPr lang="ru-RU" sz="9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B0D519BA-EA8C-F521-891D-7FC3BAEA32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51435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D52BC5B-B1EC-5C01-62CE-74760D97EB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527" y="218317"/>
            <a:ext cx="5500255" cy="1991483"/>
          </a:xfrm>
        </p:spPr>
        <p:txBody>
          <a:bodyPr anchor="b">
            <a:normAutofit/>
          </a:bodyPr>
          <a:lstStyle>
            <a:lvl1pPr algn="l">
              <a:defRPr sz="5400" b="1">
                <a:solidFill>
                  <a:srgbClr val="1E3A35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A9451664-1DCC-B47A-14F5-922EA01ECE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527" y="2272039"/>
            <a:ext cx="5500255" cy="1241822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dirty="0"/>
              <a:t>Образец подзаголовка</a:t>
            </a:r>
            <a:endParaRPr lang="x-none" dirty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455C644-7FFA-6A1C-A7B7-301BCD7FE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FC8-5CF9-4F73-A17F-8F338C8051F7}" type="datetimeFigureOut">
              <a:rPr lang="x-none" smtClean="0"/>
              <a:pPr/>
              <a:t>14.03.2024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F6C003E-5EE0-6A76-E8C3-8C878FD1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73F640B-DFCC-F4BD-11D3-352AF09F2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799268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3660114-FF89-E724-1DF9-7D306CCE4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F6B67453-7702-3116-E468-2405F95F67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FDF5AD1-2B3C-ACE1-3184-3787E3BD6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FC8-5CF9-4F73-A17F-8F338C8051F7}" type="datetimeFigureOut">
              <a:rPr lang="x-none" smtClean="0"/>
              <a:pPr/>
              <a:t>14.03.2024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05E7A0D-E3DC-42FF-32CD-E21A4EB5B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FDBC1E8-2A94-8E95-2A5F-5F29EAAD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037170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B4DA0092-08E5-A1B9-2809-5FC1CD01D5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1AE98257-3E60-5DC6-2127-E6537183F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4BE0D44-4D2B-A064-C474-FB83180BE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FC8-5CF9-4F73-A17F-8F338C8051F7}" type="datetimeFigureOut">
              <a:rPr lang="x-none" smtClean="0"/>
              <a:pPr/>
              <a:t>14.03.2024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F0081CC-75D6-B2AD-9362-1041DA4CA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2D6D119-C3FB-6D52-97BE-AC28455BC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760411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8716B38-AE2D-DAFC-1085-3A20E0E73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833" y="335972"/>
            <a:ext cx="7886700" cy="349611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0B7D7D9-CBD1-A812-640F-330958F60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585A793-AF98-0D28-5E0E-F75914438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FC8-5CF9-4F73-A17F-8F338C8051F7}" type="datetimeFigureOut">
              <a:rPr lang="x-none" smtClean="0"/>
              <a:pPr/>
              <a:t>14.03.2024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D1949F6-7DEA-0781-B465-ECBAD24FC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6F07DDE-8422-D157-9E4D-06F4631AC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412716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10C4E25-EFE4-D23F-8D7F-28B1DE333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13EF238-5C6C-BA7A-AFB7-292244C5D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3C55378-F7FC-324F-DF1B-5113F547E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FC8-5CF9-4F73-A17F-8F338C8051F7}" type="datetimeFigureOut">
              <a:rPr lang="x-none" smtClean="0"/>
              <a:pPr/>
              <a:t>14.03.2024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91606CD-2777-737C-8D90-A6EF3085D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38701A6-F074-0C05-E3C6-E001F89E4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667961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DFA4BBB-2196-6982-F350-4AC7180AB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2248BBD-79EA-CCEA-0FFC-A3738FC1C5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3B4F9D59-C30A-6A38-6967-768FE11407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4DE3E83-050C-E0CE-4EBA-E3219591C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FC8-5CF9-4F73-A17F-8F338C8051F7}" type="datetimeFigureOut">
              <a:rPr lang="x-none" smtClean="0"/>
              <a:pPr/>
              <a:t>14.03.2024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591511A-A510-C987-05FF-8405E7F04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06EE905-253D-8036-1CCB-2FDA63D46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12659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E2198DD-E937-A381-BAEE-E37FBF3EB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45B840E-34A0-BDCF-BD4C-34AB0F8D4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CD192A9-8A56-2CDA-27B0-6499A037CC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4C943454-C0DB-FDEA-14BD-52B59514A7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620DD708-FC22-CB72-8BB9-7FE61B4998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6B6E2E56-5135-6037-90C3-CB257825B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FC8-5CF9-4F73-A17F-8F338C8051F7}" type="datetimeFigureOut">
              <a:rPr lang="x-none" smtClean="0"/>
              <a:pPr/>
              <a:t>14.03.2024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A115E7C9-623D-2900-5788-E4514DC81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663C4D63-E399-BA85-F33D-E39EFFB6D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36943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347BCCD-9CCF-259D-B104-9DF0641B2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6B735207-6C50-6B33-9B68-A298D135E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FC8-5CF9-4F73-A17F-8F338C8051F7}" type="datetimeFigureOut">
              <a:rPr lang="x-none" smtClean="0"/>
              <a:pPr/>
              <a:t>14.03.2024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98FA2CFF-204C-E877-CEBA-7FE6F182F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CEFA8423-0BBF-53B5-385A-C792DE272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412100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52742C0E-8760-F1FF-0883-C7854B1E0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FC8-5CF9-4F73-A17F-8F338C8051F7}" type="datetimeFigureOut">
              <a:rPr lang="x-none" smtClean="0"/>
              <a:pPr/>
              <a:t>14.03.2024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55B4034F-8CAC-EBC3-8123-80CBA7428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C39120C-2C7C-2C9F-3BE6-4926086F3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937738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EBCD1D1-9CF3-8B2D-8D28-D0879E90B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231883F-23AB-EDF4-2835-BE86B254D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F17F370-E56A-A0BD-E521-3E3A0DB11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B7DC30E-487D-1DC4-3BB3-C8B6FF4E9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FC8-5CF9-4F73-A17F-8F338C8051F7}" type="datetimeFigureOut">
              <a:rPr lang="x-none" smtClean="0"/>
              <a:pPr/>
              <a:t>14.03.2024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D5B7A71-177D-879F-32F1-CD06BB921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51359C3-A280-C6B0-B464-7F16DA66E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413099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F3609FE-00B0-AC4B-03B9-788692AF0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069250AC-0A4F-9942-F746-465EC186C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55EA89C-9D32-74C9-33B8-3D76C26D98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2F539AD-A1A9-DD17-114B-CB2DFA40B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FC8-5CF9-4F73-A17F-8F338C8051F7}" type="datetimeFigureOut">
              <a:rPr lang="x-none" smtClean="0"/>
              <a:pPr/>
              <a:t>14.03.2024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C658A41-3348-C5E6-E4FD-86B056258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4083FC33-ABEE-03E5-CA86-699F9A4BD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83779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0B88A532-4818-30B4-3B98-2BC500F8385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51435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2691670-2113-A38E-9079-47A7EBA42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541" y="218426"/>
            <a:ext cx="7886700" cy="349611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F7DEDEF-6C45-0C23-91EE-1A98FFA02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 err="1"/>
              <a:t>Четвертый</a:t>
            </a:r>
            <a:r>
              <a:rPr lang="ru-RU" dirty="0"/>
              <a:t> уровень</a:t>
            </a:r>
          </a:p>
          <a:p>
            <a:pPr lvl="4"/>
            <a:r>
              <a:rPr lang="ru-RU" dirty="0"/>
              <a:t>Пятый уровень</a:t>
            </a:r>
            <a:endParaRPr lang="x-none" dirty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D9F35B0-2322-1314-25EA-7F96960E4A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1CFC8-5CF9-4F73-A17F-8F338C8051F7}" type="datetimeFigureOut">
              <a:rPr lang="x-none" smtClean="0"/>
              <a:pPr/>
              <a:t>14.03.2024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B6108D3-F6B0-ABFB-A435-736894B10C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4EFF11E-E238-84E2-D21B-AA01E5C8ED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4B818-1E6C-48ED-9CF5-A572A509B1E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648840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1E3A35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rgbClr val="1E3A35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1E3A35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rgbClr val="1E3A35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rgbClr val="1E3A35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rgbClr val="1E3A35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0339"/>
            <a:ext cx="9143999" cy="90024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ru-RU" b="1" dirty="0" smtClean="0">
                <a:latin typeface="Arial" pitchFamily="34" charset="0"/>
                <a:cs typeface="Arial" pitchFamily="34" charset="0"/>
              </a:rPr>
              <a:t>Определение значений МПК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антимикробных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препаратов для представителей порядка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Flavobacteriales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, выделенных из респираторных образцов пациентов с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муковисцидозом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200" dirty="0" smtClean="0">
                <a:latin typeface="Arial" pitchFamily="34" charset="0"/>
                <a:cs typeface="Arial" pitchFamily="34" charset="0"/>
              </a:rPr>
              <a:t>Зубова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К.В.,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Кузнецова В.А., Глинская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Е.В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., СГУ, Саратов; Кондратенко О.В,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СамГМУ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, Самара; </a:t>
            </a:r>
            <a:r>
              <a:rPr lang="en-US" sz="1200" i="1" dirty="0">
                <a:latin typeface="Arial" pitchFamily="34" charset="0"/>
                <a:cs typeface="Arial" pitchFamily="34" charset="0"/>
              </a:rPr>
              <a:t>zubovaksushechka@mail.ru</a:t>
            </a:r>
            <a:endParaRPr lang="ru-RU" sz="1200" i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1" y="716973"/>
            <a:ext cx="914399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>
                <a:latin typeface="Arial" pitchFamily="34" charset="0"/>
                <a:cs typeface="Arial" pitchFamily="34" charset="0"/>
              </a:rPr>
              <a:t>Финансирование отсутствует.</a:t>
            </a:r>
          </a:p>
          <a:p>
            <a:pPr algn="just"/>
            <a:r>
              <a:rPr lang="ru-RU" b="1" i="1" dirty="0">
                <a:latin typeface="Arial" pitchFamily="34" charset="0"/>
                <a:cs typeface="Arial" pitchFamily="34" charset="0"/>
              </a:rPr>
              <a:t>Цель 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исследования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 определить значения МПК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антимикробных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препаратов, используемых в терапии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муковисцидоза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для представителей порядка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Flavobacteriales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выделенных из мокроты пациентов.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b="1" i="1" dirty="0" smtClean="0">
                <a:latin typeface="Arial" pitchFamily="34" charset="0"/>
                <a:cs typeface="Arial" pitchFamily="34" charset="0"/>
              </a:rPr>
              <a:t>Методы: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использовали планшеты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DKMGN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Sensititre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для грамотрицательных бактерий.</a:t>
            </a:r>
          </a:p>
          <a:p>
            <a:pPr algn="just"/>
            <a:r>
              <a:rPr lang="ru-RU" b="1" i="1" dirty="0" smtClean="0">
                <a:latin typeface="Arial" pitchFamily="34" charset="0"/>
                <a:cs typeface="Arial" pitchFamily="34" charset="0"/>
              </a:rPr>
              <a:t>Результаты: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определены значения МПК 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17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антимикробных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препаратов по отношению к 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100 штаммам бактерий порядка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Flavobacteriales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 результаты представлены в таблице.</a:t>
            </a:r>
            <a:endParaRPr lang="ru-RU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.  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63928820"/>
              </p:ext>
            </p:extLst>
          </p:nvPr>
        </p:nvGraphicFramePr>
        <p:xfrm>
          <a:off x="124691" y="3699163"/>
          <a:ext cx="8853051" cy="1226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0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84847"/>
                <a:gridCol w="424724"/>
                <a:gridCol w="405054"/>
                <a:gridCol w="485401"/>
                <a:gridCol w="568773"/>
                <a:gridCol w="72562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586526"/>
                <a:gridCol w="455063"/>
                <a:gridCol w="414613"/>
                <a:gridCol w="697762"/>
                <a:gridCol w="444950"/>
                <a:gridCol w="518716"/>
                <a:gridCol w="544984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544984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544984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544984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</a:tblGrid>
              <a:tr h="228301">
                <a:tc gridSpan="17">
                  <a:txBody>
                    <a:bodyPr/>
                    <a:lstStyle/>
                    <a:p>
                      <a:pPr algn="ctr"/>
                      <a:r>
                        <a:rPr lang="ru-RU" sz="800" dirty="0" err="1" smtClean="0">
                          <a:latin typeface="Arial" pitchFamily="34" charset="0"/>
                          <a:cs typeface="Arial" pitchFamily="34" charset="0"/>
                        </a:rPr>
                        <a:t>Антимикробные</a:t>
                      </a:r>
                      <a:r>
                        <a:rPr lang="ru-RU" sz="800" baseline="0" dirty="0" smtClean="0">
                          <a:latin typeface="Arial" pitchFamily="34" charset="0"/>
                          <a:cs typeface="Arial" pitchFamily="34" charset="0"/>
                        </a:rPr>
                        <a:t> препараты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1728">
                <a:tc>
                  <a:txBody>
                    <a:bodyPr/>
                    <a:lstStyle/>
                    <a:p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AMI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AUGC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AZT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FOT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TAZ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CZA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C/T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CIP</a:t>
                      </a:r>
                      <a:endParaRPr lang="ru-RU" sz="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COL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ETP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GEN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IMI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MERO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P/T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TGC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TOB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SXT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8898">
                <a:tc gridSpan="17"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 Рабочие</a:t>
                      </a:r>
                      <a:r>
                        <a:rPr lang="ru-RU" sz="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МПК (мкг/мл) /для штаммов (%)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0898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от</a:t>
                      </a:r>
                      <a:r>
                        <a:rPr lang="ru-RU" sz="800" baseline="0" dirty="0" smtClean="0">
                          <a:latin typeface="Arial" pitchFamily="34" charset="0"/>
                          <a:cs typeface="Arial" pitchFamily="34" charset="0"/>
                        </a:rPr>
                        <a:t> 2 до </a:t>
                      </a:r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  <a:p>
                      <a:r>
                        <a:rPr lang="ru-RU" sz="800" baseline="0" dirty="0" smtClean="0">
                          <a:latin typeface="Arial" pitchFamily="34" charset="0"/>
                          <a:cs typeface="Arial" pitchFamily="34" charset="0"/>
                        </a:rPr>
                        <a:t>/39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≥16/2</a:t>
                      </a:r>
                    </a:p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/72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&gt;32</a:t>
                      </a:r>
                    </a:p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/</a:t>
                      </a:r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&gt;8</a:t>
                      </a:r>
                    </a:p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/46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&gt;4</a:t>
                      </a:r>
                    </a:p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/46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от</a:t>
                      </a:r>
                      <a:r>
                        <a:rPr lang="ru-RU" sz="800" baseline="0" dirty="0" smtClean="0">
                          <a:latin typeface="Arial" pitchFamily="34" charset="0"/>
                          <a:cs typeface="Arial" pitchFamily="34" charset="0"/>
                        </a:rPr>
                        <a:t> 1/4 до 2/4</a:t>
                      </a:r>
                      <a:endParaRPr lang="ru-RU" sz="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/86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от</a:t>
                      </a:r>
                      <a:r>
                        <a:rPr lang="ru-RU" sz="800" baseline="0" dirty="0" smtClean="0">
                          <a:latin typeface="Arial" pitchFamily="34" charset="0"/>
                          <a:cs typeface="Arial" pitchFamily="34" charset="0"/>
                        </a:rPr>
                        <a:t> 0,5/4 до 2/4</a:t>
                      </a:r>
                    </a:p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/87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от</a:t>
                      </a:r>
                      <a:r>
                        <a:rPr lang="ru-RU" sz="800" baseline="0" dirty="0" smtClean="0">
                          <a:latin typeface="Arial" pitchFamily="34" charset="0"/>
                          <a:cs typeface="Arial" pitchFamily="34" charset="0"/>
                        </a:rPr>
                        <a:t> 1/4  до 2/4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/21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≥8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800" baseline="0" dirty="0" smtClean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ru-RU" sz="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&gt;</a:t>
                      </a:r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/100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от</a:t>
                      </a:r>
                      <a:r>
                        <a:rPr lang="ru-RU" sz="800" baseline="0" dirty="0" smtClean="0">
                          <a:latin typeface="Arial" pitchFamily="34" charset="0"/>
                          <a:cs typeface="Arial" pitchFamily="34" charset="0"/>
                        </a:rPr>
                        <a:t> 2 до </a:t>
                      </a:r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  <a:p>
                      <a:r>
                        <a:rPr lang="ru-RU" sz="800" baseline="0" dirty="0" smtClean="0">
                          <a:latin typeface="Arial" pitchFamily="34" charset="0"/>
                          <a:cs typeface="Arial" pitchFamily="34" charset="0"/>
                        </a:rPr>
                        <a:t>/39</a:t>
                      </a:r>
                      <a:endParaRPr lang="ru-RU" sz="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&gt;4</a:t>
                      </a:r>
                    </a:p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/100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&gt; 16 </a:t>
                      </a:r>
                      <a:endParaRPr lang="ru-RU" sz="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/100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от 8/4 до 16/4</a:t>
                      </a:r>
                    </a:p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/ 43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&gt;0,5</a:t>
                      </a:r>
                    </a:p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/23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≥8 </a:t>
                      </a:r>
                    </a:p>
                    <a:p>
                      <a:r>
                        <a:rPr lang="ru-RU" sz="800" baseline="0" dirty="0" smtClean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≤1/19 /</a:t>
                      </a:r>
                      <a:r>
                        <a:rPr lang="ru-RU" sz="800" dirty="0" smtClean="0"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  <a:endParaRPr lang="ru-RU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2830012"/>
            <a:ext cx="72964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latin typeface="Arial" pitchFamily="34" charset="0"/>
                <a:cs typeface="Arial" pitchFamily="34" charset="0"/>
              </a:rPr>
              <a:t>Выводы: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представители порядка </a:t>
            </a: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Flavobacteriales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обладают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мультирезистентностью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наиболее эффективными являются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 комбинации препаратов.</a:t>
            </a:r>
            <a:endParaRPr lang="ru-RU" dirty="0"/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4696691" y="1496288"/>
          <a:ext cx="4301836" cy="2088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5025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Custom 45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008C6F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262</Words>
  <Application>Microsoft Office PowerPoint</Application>
  <PresentationFormat>Экран (16:9)</PresentationFormat>
  <Paragraphs>93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Марина Маркасьян</dc:creator>
  <cp:lastModifiedBy>Ксения</cp:lastModifiedBy>
  <cp:revision>22</cp:revision>
  <dcterms:created xsi:type="dcterms:W3CDTF">2023-02-07T21:17:20Z</dcterms:created>
  <dcterms:modified xsi:type="dcterms:W3CDTF">2024-03-14T12:24:40Z</dcterms:modified>
</cp:coreProperties>
</file>